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445" r:id="rId3"/>
    <p:sldId id="451" r:id="rId4"/>
    <p:sldId id="449" r:id="rId5"/>
    <p:sldId id="446" r:id="rId6"/>
    <p:sldId id="290" r:id="rId7"/>
    <p:sldId id="292" r:id="rId8"/>
    <p:sldId id="291" r:id="rId9"/>
    <p:sldId id="444" r:id="rId10"/>
    <p:sldId id="370" r:id="rId11"/>
    <p:sldId id="448" r:id="rId12"/>
    <p:sldId id="452" r:id="rId13"/>
    <p:sldId id="288" r:id="rId14"/>
    <p:sldId id="289" r:id="rId15"/>
    <p:sldId id="371" r:id="rId16"/>
    <p:sldId id="380" r:id="rId17"/>
    <p:sldId id="381" r:id="rId18"/>
    <p:sldId id="441" r:id="rId19"/>
    <p:sldId id="474" r:id="rId20"/>
    <p:sldId id="475" r:id="rId21"/>
    <p:sldId id="476" r:id="rId22"/>
    <p:sldId id="442" r:id="rId23"/>
    <p:sldId id="447" r:id="rId24"/>
    <p:sldId id="450" r:id="rId25"/>
    <p:sldId id="477" r:id="rId26"/>
    <p:sldId id="453" r:id="rId27"/>
    <p:sldId id="382" r:id="rId28"/>
    <p:sldId id="383" r:id="rId29"/>
    <p:sldId id="384" r:id="rId30"/>
    <p:sldId id="390" r:id="rId31"/>
    <p:sldId id="455" r:id="rId32"/>
    <p:sldId id="456" r:id="rId33"/>
    <p:sldId id="457" r:id="rId34"/>
    <p:sldId id="458" r:id="rId35"/>
    <p:sldId id="459" r:id="rId36"/>
    <p:sldId id="460" r:id="rId37"/>
    <p:sldId id="46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78DE79-B787-4538-AEC2-01A391605423}">
          <p14:sldIdLst>
            <p14:sldId id="256"/>
            <p14:sldId id="445"/>
            <p14:sldId id="451"/>
            <p14:sldId id="449"/>
            <p14:sldId id="446"/>
            <p14:sldId id="290"/>
            <p14:sldId id="292"/>
            <p14:sldId id="291"/>
            <p14:sldId id="444"/>
            <p14:sldId id="370"/>
            <p14:sldId id="448"/>
            <p14:sldId id="452"/>
            <p14:sldId id="288"/>
            <p14:sldId id="289"/>
            <p14:sldId id="371"/>
            <p14:sldId id="380"/>
            <p14:sldId id="381"/>
            <p14:sldId id="441"/>
            <p14:sldId id="474"/>
            <p14:sldId id="475"/>
            <p14:sldId id="476"/>
            <p14:sldId id="442"/>
            <p14:sldId id="447"/>
            <p14:sldId id="450"/>
            <p14:sldId id="477"/>
            <p14:sldId id="453"/>
            <p14:sldId id="382"/>
            <p14:sldId id="383"/>
            <p14:sldId id="384"/>
            <p14:sldId id="390"/>
            <p14:sldId id="455"/>
            <p14:sldId id="456"/>
            <p14:sldId id="457"/>
            <p14:sldId id="458"/>
            <p14:sldId id="459"/>
            <p14:sldId id="460"/>
            <p14:sldId id="4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8" autoAdjust="0"/>
    <p:restoredTop sz="94660"/>
  </p:normalViewPr>
  <p:slideViewPr>
    <p:cSldViewPr>
      <p:cViewPr varScale="1">
        <p:scale>
          <a:sx n="105" d="100"/>
          <a:sy n="105" d="100"/>
        </p:scale>
        <p:origin x="198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1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1CBAD-09B6-4DC0-A58F-70763363664E}" type="datetimeFigureOut">
              <a:rPr lang="zh-CN" altLang="en-US" smtClean="0"/>
              <a:pPr/>
              <a:t>2023/3/1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28639-32CB-4EC8-9524-E1D5DB880B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144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28639-32CB-4EC8-9524-E1D5DB880BB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7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28639-32CB-4EC8-9524-E1D5DB880BB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1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2C94-E7A8-4F67-B25F-AEB8DC83B245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3F67F-6F6B-4C6A-951A-7ED1944D4E82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D68E5-5A1A-44D5-B302-2DE8880DF3E4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10"/>
          </p:nvPr>
        </p:nvSpPr>
        <p:spPr>
          <a:xfrm>
            <a:off x="3108326" y="6378575"/>
            <a:ext cx="292735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FFC3C53-23FD-4BA2-BD0D-1ECE1BC22C7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2023-03-01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BCE91A-DA7A-4EB5-9FE3-E3471073E0FC}" type="slidenum">
              <a:rPr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22163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655A-3DB9-4D2C-AF57-E3B65EEB645D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56BD-8725-4D1B-95CC-A5D8E16871F3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A7BF-4BCD-4024-BA50-3B98DFB03F9E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E5B9-D70F-45D4-B84F-32EC3F1FE49B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3804C-A65F-4B25-9EDB-D9F750086B61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20E9-BC07-417D-B213-B54213C3327A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3F39-AE8C-40AF-BB09-2397EE24897D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2D49-6A97-4DEB-A714-FBA2BEBC41F0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153F8FD-AF3B-46D7-9BC9-7ACE3BE03B95}" type="datetime1">
              <a:rPr lang="en-US" altLang="zh-CN" smtClean="0"/>
              <a:pPr/>
              <a:t>2023-03-01</a:t>
            </a:fld>
            <a:endParaRPr 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gif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3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gif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gif"/><Relationship Id="rId7" Type="http://schemas.openxmlformats.org/officeDocument/2006/relationships/image" Target="../media/image39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gif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Machine Learning in Python:</a:t>
            </a:r>
            <a:br>
              <a:rPr lang="en-US" altLang="zh-CN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Programming questions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Fengfeng Zhou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Email: FengfengZhou@gmail.com or ffzhou@jlu.edu.cn</a:t>
            </a:r>
          </a:p>
          <a:p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HILab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JLU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Web: http://healthinformaticslab.org/ffzhou/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Course data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Web link:</a:t>
            </a:r>
            <a:br>
              <a:rPr lang="en-US" altLang="zh-CN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https://pan.baidu.com/s/1YneRMRj4FYVrUZkR0Jcxxw </a:t>
            </a:r>
          </a:p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Password:</a:t>
            </a:r>
            <a:br>
              <a:rPr lang="en-US" altLang="zh-CN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nhj9</a:t>
            </a:r>
            <a:endParaRPr lang="en-US" altLang="zh-CN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3F856-1DC4-EEB4-820F-106C217797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-525" b="11110"/>
          <a:stretch/>
        </p:blipFill>
        <p:spPr>
          <a:xfrm>
            <a:off x="4876800" y="3075704"/>
            <a:ext cx="2332936" cy="30599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Course data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Software: Anaconda</a:t>
            </a:r>
            <a:br>
              <a:rPr lang="en-US" altLang="zh-CN" b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https://mirrors.tuna.tsinghua.edu.cn/help/anaconda/</a:t>
            </a:r>
            <a:endParaRPr lang="en-US" altLang="zh-CN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A3362-019E-49E3-93CC-C5F0E8880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213304"/>
            <a:ext cx="7848600" cy="184840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B26C9B-9E12-4FA0-A24A-DAE3252DE312}"/>
              </a:ext>
            </a:extLst>
          </p:cNvPr>
          <p:cNvSpPr/>
          <p:nvPr/>
        </p:nvSpPr>
        <p:spPr>
          <a:xfrm>
            <a:off x="762000" y="4724400"/>
            <a:ext cx="76200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5012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Course data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HILab newbie training projects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38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Question 1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Define a function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Factorial of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!=1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2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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Test cases</a:t>
            </a:r>
            <a:endParaRPr lang="en-US" altLang="zh-CN" i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it-IT" altLang="zh-CN" dirty="0"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 lvl="1">
              <a:buFont typeface="Wingdings" pitchFamily="2" charset="2"/>
              <a:buChar char="ü"/>
            </a:pPr>
            <a:r>
              <a:rPr lang="it-IT" altLang="zh-CN" dirty="0">
                <a:latin typeface="Times New Roman" pitchFamily="18" charset="0"/>
                <a:cs typeface="Times New Roman" pitchFamily="18" charset="0"/>
              </a:rPr>
              <a:t>12</a:t>
            </a:r>
          </a:p>
          <a:p>
            <a:pPr lvl="1">
              <a:buFont typeface="Wingdings" pitchFamily="2" charset="2"/>
              <a:buChar char="ü"/>
            </a:pPr>
            <a:r>
              <a:rPr lang="it-IT" altLang="zh-CN" dirty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lvl="1">
              <a:buFont typeface="Wingdings" pitchFamily="2" charset="2"/>
              <a:buChar char="ü"/>
            </a:pPr>
            <a:r>
              <a:rPr lang="it-IT" altLang="zh-CN" dirty="0">
                <a:latin typeface="Times New Roman" pitchFamily="18" charset="0"/>
                <a:cs typeface="Times New Roman" pitchFamily="18" charset="0"/>
              </a:rPr>
              <a:t>-1</a:t>
            </a:r>
          </a:p>
          <a:p>
            <a:pPr lvl="1">
              <a:buFont typeface="Wingdings" pitchFamily="2" charset="2"/>
              <a:buChar char="ü"/>
            </a:pPr>
            <a:r>
              <a:rPr lang="it-IT" altLang="zh-CN" dirty="0">
                <a:latin typeface="Times New Roman" pitchFamily="18" charset="0"/>
                <a:cs typeface="Times New Roman" pitchFamily="18" charset="0"/>
              </a:rPr>
              <a:t>“Hello world”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Question 2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Ask two binary classification questions of a given cancer type, excluding these example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Man versus woman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Asian versus Caucasian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Question 3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Define a function: </a:t>
            </a:r>
            <a:br>
              <a:rPr lang="en-US" altLang="zh-CN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(Sample, Class, Feature, Matrix) = </a:t>
            </a:r>
            <a:r>
              <a:rPr lang="en-US" altLang="zh-CN" sz="2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fLoadDataMatrix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dirty="0" err="1">
                <a:latin typeface="Times New Roman" pitchFamily="18" charset="0"/>
                <a:cs typeface="Times New Roman" pitchFamily="18" charset="0"/>
              </a:rPr>
              <a:t>FileName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524000" y="38100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Class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90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Question 4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Find the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top 10 ranked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features, and print their names.</a:t>
            </a:r>
          </a:p>
          <a:p>
            <a:r>
              <a:rPr lang="en-US" altLang="zh-CN" sz="2400" dirty="0"/>
              <a:t>(</a:t>
            </a:r>
            <a:r>
              <a:rPr lang="en-US" altLang="zh-CN" sz="2400" dirty="0" err="1"/>
              <a:t>Tvalue</a:t>
            </a:r>
            <a:r>
              <a:rPr lang="en-US" altLang="zh-CN" sz="2400" dirty="0"/>
              <a:t>, Pvalue) = </a:t>
            </a:r>
            <a:r>
              <a:rPr lang="en-US" altLang="zh-CN" sz="2400" dirty="0" err="1">
                <a:solidFill>
                  <a:srgbClr val="FF0000"/>
                </a:solidFill>
              </a:rPr>
              <a:t>stats.ttest_ind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dataP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dataN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Data file: </a:t>
            </a:r>
            <a:r>
              <a:rPr lang="en-US" altLang="zh-CN" sz="2400" dirty="0">
                <a:solidFill>
                  <a:srgbClr val="FF0000"/>
                </a:solidFill>
              </a:rPr>
              <a:t>ALL3.txt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90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Question 5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r>
              <a:rPr lang="en-US" altLang="zh-CN" sz="2400" dirty="0"/>
              <a:t>Dot plots of t-test based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Rank-1 </a:t>
            </a:r>
            <a:r>
              <a:rPr lang="en-US" altLang="zh-CN" sz="2200" dirty="0" err="1"/>
              <a:t>vs</a:t>
            </a:r>
            <a:r>
              <a:rPr lang="en-US" altLang="zh-CN" sz="2200" dirty="0"/>
              <a:t> Rank-2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Rank-9 </a:t>
            </a:r>
            <a:r>
              <a:rPr lang="en-US" altLang="zh-CN" sz="2200" dirty="0" err="1"/>
              <a:t>vs</a:t>
            </a:r>
            <a:r>
              <a:rPr lang="en-US" altLang="zh-CN" sz="2200" dirty="0"/>
              <a:t> Rank-10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Rank-1000 </a:t>
            </a:r>
            <a:r>
              <a:rPr lang="en-US" altLang="zh-CN" sz="2200" dirty="0" err="1"/>
              <a:t>vs</a:t>
            </a:r>
            <a:r>
              <a:rPr lang="en-US" altLang="zh-CN" sz="2200" dirty="0"/>
              <a:t> Rank-1001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Rank-10000 </a:t>
            </a:r>
            <a:r>
              <a:rPr lang="en-US" altLang="zh-CN" sz="2200" dirty="0" err="1"/>
              <a:t>vs</a:t>
            </a:r>
            <a:r>
              <a:rPr lang="en-US" altLang="zh-CN" sz="2200" dirty="0"/>
              <a:t> Rank-10001</a:t>
            </a:r>
          </a:p>
          <a:p>
            <a:r>
              <a:rPr lang="en-US" altLang="zh-CN" sz="2400" dirty="0"/>
              <a:t>Data file: </a:t>
            </a:r>
            <a:r>
              <a:rPr lang="en-US" altLang="zh-CN" sz="2400" dirty="0">
                <a:solidFill>
                  <a:srgbClr val="FF0000"/>
                </a:solidFill>
              </a:rPr>
              <a:t>ALL3.txt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33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Question 6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r>
              <a:rPr lang="en-US" altLang="zh-CN" sz="2400" dirty="0"/>
              <a:t>Histogram of SVM/</a:t>
            </a:r>
            <a:r>
              <a:rPr lang="en-US" altLang="zh-CN" sz="2400" dirty="0" err="1"/>
              <a:t>Nbayes</a:t>
            </a:r>
            <a:r>
              <a:rPr lang="en-US" altLang="zh-CN" sz="2400" dirty="0"/>
              <a:t>/KNN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Top-1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Top-10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Top-100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Bottom-100</a:t>
            </a:r>
          </a:p>
          <a:p>
            <a:r>
              <a:rPr lang="en-US" altLang="zh-CN" sz="2400" dirty="0"/>
              <a:t>Data file: </a:t>
            </a:r>
            <a:r>
              <a:rPr lang="en-US" altLang="zh-CN" sz="2400" dirty="0">
                <a:solidFill>
                  <a:srgbClr val="FF0000"/>
                </a:solidFill>
              </a:rPr>
              <a:t>ALL3.txt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3429000"/>
            <a:ext cx="4610108" cy="2422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77171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Question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bonus</a:t>
            </a:r>
            <a:endParaRPr lang="it-IT" altLang="zh-CN" b="1" dirty="0">
              <a:solidFill>
                <a:srgbClr val="FF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3429000" cy="4434840"/>
          </a:xfrm>
        </p:spPr>
        <p:txBody>
          <a:bodyPr/>
          <a:lstStyle/>
          <a:p>
            <a:r>
              <a:rPr lang="en-US" altLang="zh-CN" sz="2400" dirty="0"/>
              <a:t>Histogram of SVM/</a:t>
            </a:r>
            <a:r>
              <a:rPr lang="en-US" altLang="zh-CN" sz="2400" dirty="0" err="1"/>
              <a:t>Nbayes</a:t>
            </a:r>
            <a:r>
              <a:rPr lang="en-US" altLang="zh-CN" sz="2400" dirty="0"/>
              <a:t>/KNN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Top-1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Top-10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Top-100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Bottom-100</a:t>
            </a:r>
          </a:p>
          <a:p>
            <a:r>
              <a:rPr lang="en-US" altLang="zh-CN" sz="2400" dirty="0"/>
              <a:t>10 random runs for the error bars</a:t>
            </a:r>
          </a:p>
          <a:p>
            <a:r>
              <a:rPr lang="en-US" altLang="zh-CN" sz="2400" dirty="0"/>
              <a:t>Data file: </a:t>
            </a:r>
            <a:r>
              <a:rPr lang="en-US" altLang="zh-CN" sz="2400" dirty="0">
                <a:solidFill>
                  <a:srgbClr val="FF0000"/>
                </a:solidFill>
              </a:rPr>
              <a:t>ALL3.txt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0"/>
            <a:ext cx="3352800" cy="1761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6CDF58-7B96-431E-B29B-8299803B583B}"/>
              </a:ext>
            </a:extLst>
          </p:cNvPr>
          <p:cNvSpPr txBox="1"/>
          <p:nvPr/>
        </p:nvSpPr>
        <p:spPr>
          <a:xfrm>
            <a:off x="304800" y="6243256"/>
            <a:ext cx="8686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https://stackoverflow.com/questions/11774822/matplotlib-histogram-with-errorbars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56875-5D7A-48EA-868F-C6999C7A6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0" y="1847088"/>
            <a:ext cx="2529758" cy="1923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26E528-2EF9-4CA2-9033-52F6A9B85E77}"/>
              </a:ext>
            </a:extLst>
          </p:cNvPr>
          <p:cNvSpPr txBox="1"/>
          <p:nvPr/>
        </p:nvSpPr>
        <p:spPr>
          <a:xfrm>
            <a:off x="3886200" y="3429000"/>
            <a:ext cx="533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numpy as np</a:t>
            </a: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pylab as plt</a:t>
            </a:r>
          </a:p>
          <a:p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= np.array(np.random.rand(1000))</a:t>
            </a: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y,binEdges = np.histogram(data,bins=10)</a:t>
            </a: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bincenters = 0.5*(binEdges[1:]+binEdges[:-1])</a:t>
            </a: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menStd     = np.sqrt(y)</a:t>
            </a: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      = 0.05</a:t>
            </a: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plt.bar(bincenters, y, width=width, color='r',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yerr=menStd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262513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Who takes this course –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选修</a:t>
            </a:r>
            <a:br>
              <a:rPr lang="en-US" altLang="zh-CN" b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2022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A6FAF-1B4B-46AD-B66D-8BB56A30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5635"/>
            <a:ext cx="3586417" cy="2153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3820E7-F99A-4848-922E-E9A35A5A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72" y="1905635"/>
            <a:ext cx="2997228" cy="2153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D26509-74B4-4F40-ACCF-2CE1F5B9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83" y="4191000"/>
            <a:ext cx="2895850" cy="2155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2A6D4D-99A6-4CF9-99F4-DC475307B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977" y="4191000"/>
            <a:ext cx="3586417" cy="21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41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Question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bonus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001000" cy="4434840"/>
          </a:xfrm>
        </p:spPr>
        <p:txBody>
          <a:bodyPr/>
          <a:lstStyle/>
          <a:p>
            <a:r>
              <a:rPr lang="en-US" altLang="zh-CN" sz="2400" dirty="0"/>
              <a:t>Incremental Feature Selection of SVM/</a:t>
            </a:r>
            <a:r>
              <a:rPr lang="en-US" altLang="zh-CN" sz="2400" dirty="0" err="1"/>
              <a:t>Nbayes</a:t>
            </a:r>
            <a:r>
              <a:rPr lang="en-US" altLang="zh-CN" sz="2400" dirty="0"/>
              <a:t>/KNN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Top-ranked 100 features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Line plot</a:t>
            </a:r>
          </a:p>
          <a:p>
            <a:r>
              <a:rPr lang="en-US" altLang="zh-CN" sz="2400" dirty="0"/>
              <a:t>10 random runs for the error bars</a:t>
            </a:r>
          </a:p>
          <a:p>
            <a:r>
              <a:rPr lang="en-US" altLang="zh-CN" sz="2400" dirty="0"/>
              <a:t>Data file: </a:t>
            </a:r>
            <a:r>
              <a:rPr lang="en-US" altLang="zh-CN" sz="2400" dirty="0">
                <a:solidFill>
                  <a:srgbClr val="FF0000"/>
                </a:solidFill>
              </a:rPr>
              <a:t>ALL3.txt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2D713-D244-4C28-B4A6-8C917568E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6" r="6706"/>
          <a:stretch/>
        </p:blipFill>
        <p:spPr>
          <a:xfrm>
            <a:off x="1709062" y="4026062"/>
            <a:ext cx="5725875" cy="2512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80D4A-6398-44B3-B246-315AFEE0EEF0}"/>
              </a:ext>
            </a:extLst>
          </p:cNvPr>
          <p:cNvSpPr txBox="1"/>
          <p:nvPr/>
        </p:nvSpPr>
        <p:spPr>
          <a:xfrm>
            <a:off x="152400" y="6538912"/>
            <a:ext cx="8400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https://stackoverflow.com/questions/63419636/show-error-bar-in-multi-line-plot-using-matplotlib?r=SearchResults&amp;s=13|106.7049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F5DDCF-550C-4D60-B752-F9DF9D01A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8" r="12331"/>
          <a:stretch/>
        </p:blipFill>
        <p:spPr>
          <a:xfrm>
            <a:off x="4833263" y="-17236"/>
            <a:ext cx="4310737" cy="184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7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Question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bonus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001000" cy="4434840"/>
          </a:xfrm>
        </p:spPr>
        <p:txBody>
          <a:bodyPr/>
          <a:lstStyle/>
          <a:p>
            <a:r>
              <a:rPr lang="en-US" altLang="zh-CN" sz="2400" dirty="0"/>
              <a:t>Incremental Feature Selection of SVM/</a:t>
            </a:r>
            <a:r>
              <a:rPr lang="en-US" altLang="zh-CN" sz="2400" dirty="0" err="1"/>
              <a:t>Nbayes</a:t>
            </a:r>
            <a:r>
              <a:rPr lang="en-US" altLang="zh-CN" sz="2400" dirty="0"/>
              <a:t>/KNN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Top-ranked 100 features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200" dirty="0"/>
              <a:t>Heatmap</a:t>
            </a:r>
          </a:p>
          <a:p>
            <a:r>
              <a:rPr lang="en-US" altLang="zh-CN" sz="2400" dirty="0"/>
              <a:t>Data file: </a:t>
            </a:r>
            <a:r>
              <a:rPr lang="en-US" altLang="zh-CN" sz="2400" dirty="0">
                <a:solidFill>
                  <a:srgbClr val="FF0000"/>
                </a:solidFill>
              </a:rPr>
              <a:t>ALL3.txt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D6B5BB-72B3-44A1-BE12-3C69AD6DD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2" t="13043" r="8039" b="36956"/>
          <a:stretch/>
        </p:blipFill>
        <p:spPr>
          <a:xfrm>
            <a:off x="2450592" y="3810000"/>
            <a:ext cx="4242816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E9A27-4086-4479-BC3E-B23768B3B396}"/>
              </a:ext>
            </a:extLst>
          </p:cNvPr>
          <p:cNvSpPr txBox="1"/>
          <p:nvPr/>
        </p:nvSpPr>
        <p:spPr>
          <a:xfrm>
            <a:off x="3124200" y="5807736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Number of features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7DF0B-6AA4-49FC-ADB2-8F5B0E77F7B1}"/>
              </a:ext>
            </a:extLst>
          </p:cNvPr>
          <p:cNvSpPr txBox="1"/>
          <p:nvPr/>
        </p:nvSpPr>
        <p:spPr>
          <a:xfrm>
            <a:off x="1600200" y="3952839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SVM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72447-AE7D-48F1-B77B-EBCA9BC65060}"/>
              </a:ext>
            </a:extLst>
          </p:cNvPr>
          <p:cNvSpPr txBox="1"/>
          <p:nvPr/>
        </p:nvSpPr>
        <p:spPr>
          <a:xfrm>
            <a:off x="1600200" y="4528976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/>
              <a:t>Nbayes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D99F3-5C7F-45A7-9D50-79EB3BF76A2E}"/>
              </a:ext>
            </a:extLst>
          </p:cNvPr>
          <p:cNvSpPr txBox="1"/>
          <p:nvPr/>
        </p:nvSpPr>
        <p:spPr>
          <a:xfrm>
            <a:off x="1600200" y="5105113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KNN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23DEB-D262-442A-BC73-4FFB17485019}"/>
              </a:ext>
            </a:extLst>
          </p:cNvPr>
          <p:cNvSpPr txBox="1"/>
          <p:nvPr/>
        </p:nvSpPr>
        <p:spPr>
          <a:xfrm>
            <a:off x="2450592" y="5543900"/>
            <a:ext cx="364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  1      2      3      4       5      6      7      8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2C692-529C-4C6B-B7E4-74C3E72AEA65}"/>
              </a:ext>
            </a:extLst>
          </p:cNvPr>
          <p:cNvSpPr txBox="1"/>
          <p:nvPr/>
        </p:nvSpPr>
        <p:spPr>
          <a:xfrm>
            <a:off x="6781800" y="3952839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1.0</a:t>
            </a:r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807A1E-90FF-4FB4-A963-570DCC36D525}"/>
              </a:ext>
            </a:extLst>
          </p:cNvPr>
          <p:cNvSpPr txBox="1"/>
          <p:nvPr/>
        </p:nvSpPr>
        <p:spPr>
          <a:xfrm>
            <a:off x="6781800" y="5105113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0.6</a:t>
            </a:r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75AB4-E49D-4938-A8FF-24F187C71D24}"/>
              </a:ext>
            </a:extLst>
          </p:cNvPr>
          <p:cNvSpPr txBox="1"/>
          <p:nvPr/>
        </p:nvSpPr>
        <p:spPr>
          <a:xfrm>
            <a:off x="152400" y="6538912"/>
            <a:ext cx="8400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https://stackoverflow.com/questions/12286607/making-heatmap-from-pandas-dataframe?r=SearchResults&amp;s=2|95.1606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6487E-94B8-4EB6-ACE2-534501C6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9051" y="0"/>
            <a:ext cx="2924949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8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Question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7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  <a:solidFill>
            <a:srgbClr val="FFFF00"/>
          </a:solidFill>
        </p:spPr>
        <p:txBody>
          <a:bodyPr/>
          <a:lstStyle/>
          <a:p>
            <a:r>
              <a:rPr lang="en-US" altLang="zh-CN" sz="2400" dirty="0"/>
              <a:t>Start your course project, if you have not!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date of the final will be determined on the last class of rehearsal.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 are already working on your course project, if you did the six take-home tests step-by-step.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43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Question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8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31E4-371F-4705-BEFB-09476794C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62200"/>
            <a:ext cx="8229600" cy="82311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Presentation of your team project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627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What you can do after this course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223AB5-7F47-4B3C-910F-95B46637EAAE}"/>
              </a:ext>
            </a:extLst>
          </p:cNvPr>
          <p:cNvSpPr/>
          <p:nvPr/>
        </p:nvSpPr>
        <p:spPr>
          <a:xfrm>
            <a:off x="1447800" y="2057400"/>
            <a:ext cx="6477000" cy="16383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b="1" dirty="0"/>
              <a:t>基本要求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38CB7-77EF-4163-B721-43ECFD99F3E7}"/>
              </a:ext>
            </a:extLst>
          </p:cNvPr>
          <p:cNvSpPr/>
          <p:nvPr/>
        </p:nvSpPr>
        <p:spPr>
          <a:xfrm>
            <a:off x="2076450" y="2832677"/>
            <a:ext cx="1143000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读取数据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CA1039-8E56-47AB-AAEC-BE221434E783}"/>
              </a:ext>
            </a:extLst>
          </p:cNvPr>
          <p:cNvSpPr/>
          <p:nvPr/>
        </p:nvSpPr>
        <p:spPr>
          <a:xfrm>
            <a:off x="4229100" y="2832677"/>
            <a:ext cx="1143000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特征选择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FA34F-1C47-42E2-8E70-E8A79A77CF9E}"/>
              </a:ext>
            </a:extLst>
          </p:cNvPr>
          <p:cNvSpPr/>
          <p:nvPr/>
        </p:nvSpPr>
        <p:spPr>
          <a:xfrm>
            <a:off x="6248400" y="2832677"/>
            <a:ext cx="1143000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二分类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C4F9C92-CBDA-4554-921C-31C488A5E55C}"/>
              </a:ext>
            </a:extLst>
          </p:cNvPr>
          <p:cNvSpPr/>
          <p:nvPr/>
        </p:nvSpPr>
        <p:spPr>
          <a:xfrm>
            <a:off x="3581400" y="2933700"/>
            <a:ext cx="304800" cy="2286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zh-CN" altLang="en-US" b="1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48D91FF-91E2-40BB-B138-01F1A3F40072}"/>
              </a:ext>
            </a:extLst>
          </p:cNvPr>
          <p:cNvSpPr/>
          <p:nvPr/>
        </p:nvSpPr>
        <p:spPr>
          <a:xfrm>
            <a:off x="5657850" y="2933700"/>
            <a:ext cx="304800" cy="2286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zh-CN" altLang="en-US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CC4950-2CFC-46DA-8B82-AC03651DA372}"/>
              </a:ext>
            </a:extLst>
          </p:cNvPr>
          <p:cNvSpPr/>
          <p:nvPr/>
        </p:nvSpPr>
        <p:spPr>
          <a:xfrm>
            <a:off x="249382" y="4065154"/>
            <a:ext cx="8666018" cy="24153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b="1" dirty="0"/>
              <a:t>鼓励尝试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AE6A2B-32CC-4E2B-891E-0E6012BB14CB}"/>
              </a:ext>
            </a:extLst>
          </p:cNvPr>
          <p:cNvSpPr/>
          <p:nvPr/>
        </p:nvSpPr>
        <p:spPr>
          <a:xfrm>
            <a:off x="477982" y="4746152"/>
            <a:ext cx="294119" cy="15057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样本扩增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D807E92-2D18-4284-B1DA-0B54580C231C}"/>
              </a:ext>
            </a:extLst>
          </p:cNvPr>
          <p:cNvSpPr/>
          <p:nvPr/>
        </p:nvSpPr>
        <p:spPr>
          <a:xfrm>
            <a:off x="789708" y="5367297"/>
            <a:ext cx="210417" cy="2286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zh-CN" altLang="en-US" sz="12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C0D334-272E-4971-92AD-665323D324E1}"/>
              </a:ext>
            </a:extLst>
          </p:cNvPr>
          <p:cNvSpPr/>
          <p:nvPr/>
        </p:nvSpPr>
        <p:spPr>
          <a:xfrm>
            <a:off x="1048328" y="4612224"/>
            <a:ext cx="1009072" cy="17343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/>
              <a:t>特征处理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59C17-8955-464B-AFE5-17CF7C00CEA6}"/>
              </a:ext>
            </a:extLst>
          </p:cNvPr>
          <p:cNvSpPr/>
          <p:nvPr/>
        </p:nvSpPr>
        <p:spPr>
          <a:xfrm>
            <a:off x="1153681" y="5001882"/>
            <a:ext cx="809047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去噪音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BA7E23-5FD5-401A-B238-2E2F58FB4183}"/>
              </a:ext>
            </a:extLst>
          </p:cNvPr>
          <p:cNvSpPr/>
          <p:nvPr/>
        </p:nvSpPr>
        <p:spPr>
          <a:xfrm>
            <a:off x="1153681" y="5421455"/>
            <a:ext cx="809047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缺失处理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91C7B9-0931-4E96-A0AE-F0BA9FAA6647}"/>
              </a:ext>
            </a:extLst>
          </p:cNvPr>
          <p:cNvSpPr/>
          <p:nvPr/>
        </p:nvSpPr>
        <p:spPr>
          <a:xfrm>
            <a:off x="1153681" y="5849842"/>
            <a:ext cx="809047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高维初筛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D7A87E-F178-47D1-9685-41C97110629F}"/>
              </a:ext>
            </a:extLst>
          </p:cNvPr>
          <p:cNvSpPr/>
          <p:nvPr/>
        </p:nvSpPr>
        <p:spPr>
          <a:xfrm>
            <a:off x="2362200" y="4593752"/>
            <a:ext cx="945573" cy="17343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/>
              <a:t>特征分组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32ABFA-130A-4879-8EF7-FE47493EAF85}"/>
              </a:ext>
            </a:extLst>
          </p:cNvPr>
          <p:cNvSpPr/>
          <p:nvPr/>
        </p:nvSpPr>
        <p:spPr>
          <a:xfrm>
            <a:off x="2438400" y="4983410"/>
            <a:ext cx="809625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功能分组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0794BA-A7D1-4CA2-BB94-39EB5B0D60AD}"/>
              </a:ext>
            </a:extLst>
          </p:cNvPr>
          <p:cNvSpPr/>
          <p:nvPr/>
        </p:nvSpPr>
        <p:spPr>
          <a:xfrm>
            <a:off x="2438400" y="5402983"/>
            <a:ext cx="809625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聚类分组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A03C55-34A9-47AD-ADBF-D59A8F63D302}"/>
              </a:ext>
            </a:extLst>
          </p:cNvPr>
          <p:cNvSpPr/>
          <p:nvPr/>
        </p:nvSpPr>
        <p:spPr>
          <a:xfrm>
            <a:off x="2438400" y="5831370"/>
            <a:ext cx="809625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专家分组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F889366-EDED-4CC9-9C13-435B92213142}"/>
              </a:ext>
            </a:extLst>
          </p:cNvPr>
          <p:cNvSpPr/>
          <p:nvPr/>
        </p:nvSpPr>
        <p:spPr>
          <a:xfrm>
            <a:off x="2114838" y="5410200"/>
            <a:ext cx="218787" cy="2286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zh-CN" altLang="en-US" sz="12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487E2C-58C7-458E-AAE7-F7592D96E205}"/>
              </a:ext>
            </a:extLst>
          </p:cNvPr>
          <p:cNvSpPr/>
          <p:nvPr/>
        </p:nvSpPr>
        <p:spPr>
          <a:xfrm>
            <a:off x="3638550" y="4602988"/>
            <a:ext cx="1009072" cy="17343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/>
              <a:t>特征工程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F1597-13FA-4CEC-8A39-53C6608288C0}"/>
              </a:ext>
            </a:extLst>
          </p:cNvPr>
          <p:cNvSpPr/>
          <p:nvPr/>
        </p:nvSpPr>
        <p:spPr>
          <a:xfrm>
            <a:off x="3733800" y="4992646"/>
            <a:ext cx="809625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手工设计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F86601-7E2B-4953-B522-72FADB553B4F}"/>
              </a:ext>
            </a:extLst>
          </p:cNvPr>
          <p:cNvSpPr/>
          <p:nvPr/>
        </p:nvSpPr>
        <p:spPr>
          <a:xfrm>
            <a:off x="3733800" y="5412219"/>
            <a:ext cx="809625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遗传规划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DFC1B2-CB9C-4001-8627-137B5C421340}"/>
              </a:ext>
            </a:extLst>
          </p:cNvPr>
          <p:cNvSpPr/>
          <p:nvPr/>
        </p:nvSpPr>
        <p:spPr>
          <a:xfrm>
            <a:off x="3733800" y="5840606"/>
            <a:ext cx="809625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深度学习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877C3D-18D8-4A4A-9571-773473655FDB}"/>
              </a:ext>
            </a:extLst>
          </p:cNvPr>
          <p:cNvSpPr/>
          <p:nvPr/>
        </p:nvSpPr>
        <p:spPr>
          <a:xfrm>
            <a:off x="3349048" y="5407416"/>
            <a:ext cx="220518" cy="2286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zh-CN" altLang="en-US" sz="12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70D493-3B4C-49F1-9479-B364FC3028A5}"/>
              </a:ext>
            </a:extLst>
          </p:cNvPr>
          <p:cNvSpPr/>
          <p:nvPr/>
        </p:nvSpPr>
        <p:spPr>
          <a:xfrm>
            <a:off x="4978399" y="4612224"/>
            <a:ext cx="1009072" cy="17343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/>
              <a:t>特征选择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356604-9691-44DB-B43F-9ECCAAF2E514}"/>
              </a:ext>
            </a:extLst>
          </p:cNvPr>
          <p:cNvSpPr/>
          <p:nvPr/>
        </p:nvSpPr>
        <p:spPr>
          <a:xfrm>
            <a:off x="5047672" y="5001882"/>
            <a:ext cx="841376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过滤法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1C01D9-8105-45A2-AA53-7C8333A2D85B}"/>
              </a:ext>
            </a:extLst>
          </p:cNvPr>
          <p:cNvSpPr/>
          <p:nvPr/>
        </p:nvSpPr>
        <p:spPr>
          <a:xfrm>
            <a:off x="5047672" y="5421455"/>
            <a:ext cx="841376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包装法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7187F3-3F1D-429F-9DFD-FA041553C92A}"/>
              </a:ext>
            </a:extLst>
          </p:cNvPr>
          <p:cNvSpPr/>
          <p:nvPr/>
        </p:nvSpPr>
        <p:spPr>
          <a:xfrm>
            <a:off x="5047672" y="5849842"/>
            <a:ext cx="841376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群体优化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4BE7D9D-7CD9-478E-B324-074C444CCA4C}"/>
              </a:ext>
            </a:extLst>
          </p:cNvPr>
          <p:cNvSpPr/>
          <p:nvPr/>
        </p:nvSpPr>
        <p:spPr>
          <a:xfrm>
            <a:off x="4709103" y="5380366"/>
            <a:ext cx="220518" cy="2286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zh-CN" altLang="en-US" sz="12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134AB8-268D-4244-8697-9E15B0AB2076}"/>
              </a:ext>
            </a:extLst>
          </p:cNvPr>
          <p:cNvSpPr/>
          <p:nvPr/>
        </p:nvSpPr>
        <p:spPr>
          <a:xfrm>
            <a:off x="6318248" y="4622038"/>
            <a:ext cx="939802" cy="17343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/>
              <a:t>机器学习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A054BC-3148-4559-8C0C-EDFF91DA1E06}"/>
              </a:ext>
            </a:extLst>
          </p:cNvPr>
          <p:cNvSpPr/>
          <p:nvPr/>
        </p:nvSpPr>
        <p:spPr>
          <a:xfrm>
            <a:off x="6400800" y="5011696"/>
            <a:ext cx="770084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有监督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4C8741-5F43-42E5-8DAE-04EFE7B359EE}"/>
              </a:ext>
            </a:extLst>
          </p:cNvPr>
          <p:cNvSpPr/>
          <p:nvPr/>
        </p:nvSpPr>
        <p:spPr>
          <a:xfrm>
            <a:off x="6400800" y="5431269"/>
            <a:ext cx="770084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半监督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6E2609-88F9-4318-A8B9-A1A9CB994955}"/>
              </a:ext>
            </a:extLst>
          </p:cNvPr>
          <p:cNvSpPr/>
          <p:nvPr/>
        </p:nvSpPr>
        <p:spPr>
          <a:xfrm>
            <a:off x="6400800" y="5859656"/>
            <a:ext cx="770084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无监督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1C3425-BA4E-4D4C-B1F4-DC0CCFEA6E5D}"/>
              </a:ext>
            </a:extLst>
          </p:cNvPr>
          <p:cNvSpPr/>
          <p:nvPr/>
        </p:nvSpPr>
        <p:spPr>
          <a:xfrm>
            <a:off x="7630966" y="4612224"/>
            <a:ext cx="1055834" cy="17343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/>
              <a:t>模型优化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B64FA2-33BE-4C94-93EB-477BBFFF2087}"/>
              </a:ext>
            </a:extLst>
          </p:cNvPr>
          <p:cNvSpPr/>
          <p:nvPr/>
        </p:nvSpPr>
        <p:spPr>
          <a:xfrm>
            <a:off x="7723908" y="5001882"/>
            <a:ext cx="855809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参数调优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C0E7B7-5AB9-4886-85FF-DF5CFBB4272F}"/>
              </a:ext>
            </a:extLst>
          </p:cNvPr>
          <p:cNvSpPr/>
          <p:nvPr/>
        </p:nvSpPr>
        <p:spPr>
          <a:xfrm>
            <a:off x="7723908" y="5421455"/>
            <a:ext cx="855809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迁移学习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D346EA-5939-4BF5-9148-72D46BD8047D}"/>
              </a:ext>
            </a:extLst>
          </p:cNvPr>
          <p:cNvSpPr/>
          <p:nvPr/>
        </p:nvSpPr>
        <p:spPr>
          <a:xfrm>
            <a:off x="7723908" y="5849842"/>
            <a:ext cx="855809" cy="2961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强化学习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A4558E9-7FA5-47DC-AFFF-98C7ED8DBC2B}"/>
              </a:ext>
            </a:extLst>
          </p:cNvPr>
          <p:cNvSpPr/>
          <p:nvPr/>
        </p:nvSpPr>
        <p:spPr>
          <a:xfrm>
            <a:off x="6058765" y="5407416"/>
            <a:ext cx="220518" cy="2286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zh-CN" altLang="en-US" sz="1200" b="1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96581131-4D02-436B-9232-0290DA46137D}"/>
              </a:ext>
            </a:extLst>
          </p:cNvPr>
          <p:cNvSpPr/>
          <p:nvPr/>
        </p:nvSpPr>
        <p:spPr>
          <a:xfrm>
            <a:off x="7354163" y="5380366"/>
            <a:ext cx="220518" cy="2286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zh-CN" altLang="en-US" sz="1200" b="1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BAFDB6D-90E0-4A0B-AEEC-FBC6559638D0}"/>
              </a:ext>
            </a:extLst>
          </p:cNvPr>
          <p:cNvSpPr/>
          <p:nvPr/>
        </p:nvSpPr>
        <p:spPr>
          <a:xfrm>
            <a:off x="4419600" y="3764447"/>
            <a:ext cx="510021" cy="2372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68925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247051" y="751222"/>
            <a:ext cx="8168287" cy="5715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Data science – </a:t>
            </a:r>
            <a:r>
              <a:rPr lang="en-US" altLang="zh-CN" sz="3200" dirty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financial big data</a:t>
            </a: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>
          <a:xfrm>
            <a:off x="491598" y="6671210"/>
            <a:ext cx="1662112" cy="149225"/>
          </a:xfrm>
        </p:spPr>
        <p:txBody>
          <a:bodyPr/>
          <a:lstStyle/>
          <a:p>
            <a:pPr algn="ctr">
              <a:defRPr/>
            </a:pPr>
            <a:fld id="{25BCE91A-DA7A-4EB5-9FE3-E3471073E0FC}" type="slidenum">
              <a:rPr lang="en-US" altLang="zh-CN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pPr algn="ctr">
                <a:defRPr/>
              </a:pPr>
              <a:t>25</a:t>
            </a:fld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58" name="AutoShape 10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460" name="AutoShape 12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02" name="Picture 2" descr="Image result for financial big da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5207" y="2117001"/>
            <a:ext cx="3294106" cy="2066544"/>
          </a:xfrm>
          <a:prstGeom prst="rect">
            <a:avLst/>
          </a:prstGeom>
          <a:noFill/>
        </p:spPr>
      </p:pic>
      <p:pic>
        <p:nvPicPr>
          <p:cNvPr id="102404" name="Picture 4" descr="Image result for financial big dat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892" y="2119800"/>
            <a:ext cx="3113268" cy="2070445"/>
          </a:xfrm>
          <a:prstGeom prst="rect">
            <a:avLst/>
          </a:prstGeom>
          <a:noFill/>
        </p:spPr>
      </p:pic>
      <p:sp>
        <p:nvSpPr>
          <p:cNvPr id="15" name="右箭头 14"/>
          <p:cNvSpPr/>
          <p:nvPr/>
        </p:nvSpPr>
        <p:spPr>
          <a:xfrm>
            <a:off x="4155538" y="2913706"/>
            <a:ext cx="597529" cy="461727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90527" y="4914522"/>
            <a:ext cx="4952245" cy="16386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Trends of stock market</a:t>
            </a:r>
          </a:p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Bankruptcy risk</a:t>
            </a:r>
          </a:p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Long term and short term benefits of a stock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35892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247051" y="749715"/>
            <a:ext cx="8168287" cy="5715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Data science – </a:t>
            </a:r>
            <a:r>
              <a:rPr lang="en-US" altLang="zh-CN" sz="3200" dirty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marketing big data</a:t>
            </a: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>
          <a:xfrm>
            <a:off x="491598" y="6671210"/>
            <a:ext cx="1662112" cy="149225"/>
          </a:xfrm>
        </p:spPr>
        <p:txBody>
          <a:bodyPr/>
          <a:lstStyle/>
          <a:p>
            <a:pPr algn="ctr">
              <a:defRPr/>
            </a:pPr>
            <a:fld id="{25BCE91A-DA7A-4EB5-9FE3-E3471073E0FC}" type="slidenum">
              <a:rPr lang="en-US" altLang="zh-CN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pPr algn="ctr">
                <a:defRPr/>
              </a:pPr>
              <a:t>26</a:t>
            </a:fld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58" name="AutoShape 10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460" name="AutoShape 12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385994" y="3328660"/>
            <a:ext cx="597529" cy="461727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295469" y="5066922"/>
            <a:ext cx="5658418" cy="16386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Advertise similar items</a:t>
            </a:r>
          </a:p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Recommend “you may like” items</a:t>
            </a:r>
          </a:p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Send discount codes for items not immediately needed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235388" y="1735248"/>
            <a:ext cx="2897111" cy="2254314"/>
            <a:chOff x="416457" y="3730027"/>
            <a:chExt cx="2897111" cy="2254314"/>
          </a:xfrm>
        </p:grpSpPr>
        <p:pic>
          <p:nvPicPr>
            <p:cNvPr id="11" name="Picture 8" descr="Image result for walmart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8590" y="3900936"/>
              <a:ext cx="2148108" cy="604978"/>
            </a:xfrm>
            <a:prstGeom prst="rect">
              <a:avLst/>
            </a:prstGeom>
            <a:noFill/>
          </p:spPr>
        </p:pic>
        <p:pic>
          <p:nvPicPr>
            <p:cNvPr id="12" name="Picture 10" descr="Image result for walmart receip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8908" y="4641836"/>
              <a:ext cx="553517" cy="1080211"/>
            </a:xfrm>
            <a:prstGeom prst="rect">
              <a:avLst/>
            </a:prstGeom>
            <a:noFill/>
          </p:spPr>
        </p:pic>
        <p:pic>
          <p:nvPicPr>
            <p:cNvPr id="13" name="Picture 12" descr="Related imag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20983" y="4641836"/>
              <a:ext cx="603069" cy="1128849"/>
            </a:xfrm>
            <a:prstGeom prst="rect">
              <a:avLst/>
            </a:prstGeom>
            <a:noFill/>
          </p:spPr>
        </p:pic>
        <p:pic>
          <p:nvPicPr>
            <p:cNvPr id="14" name="Picture 14" descr="Image result for walmart receip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02610" y="4641836"/>
              <a:ext cx="597626" cy="1114697"/>
            </a:xfrm>
            <a:prstGeom prst="rect">
              <a:avLst/>
            </a:prstGeom>
            <a:noFill/>
          </p:spPr>
        </p:pic>
        <p:sp>
          <p:nvSpPr>
            <p:cNvPr id="21" name="圆角矩形 20"/>
            <p:cNvSpPr/>
            <p:nvPr/>
          </p:nvSpPr>
          <p:spPr>
            <a:xfrm>
              <a:off x="416457" y="3730027"/>
              <a:ext cx="2897111" cy="225431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2719" y="4249388"/>
            <a:ext cx="2791673" cy="126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97402" y="2800440"/>
            <a:ext cx="963486" cy="122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98082" y="1916317"/>
            <a:ext cx="3572978" cy="297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848628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247051" y="722554"/>
            <a:ext cx="8168287" cy="5715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Data science – </a:t>
            </a:r>
            <a:r>
              <a:rPr lang="en-US" altLang="zh-CN" sz="3200" dirty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traffic big data</a:t>
            </a: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>
          <a:xfrm>
            <a:off x="491598" y="6671210"/>
            <a:ext cx="1662112" cy="149225"/>
          </a:xfrm>
        </p:spPr>
        <p:txBody>
          <a:bodyPr/>
          <a:lstStyle/>
          <a:p>
            <a:pPr algn="ctr">
              <a:defRPr/>
            </a:pPr>
            <a:fld id="{25BCE91A-DA7A-4EB5-9FE3-E3471073E0FC}" type="slidenum">
              <a:rPr lang="en-US" altLang="zh-CN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pPr algn="ctr">
                <a:defRPr/>
              </a:pPr>
              <a:t>27</a:t>
            </a:fld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58" name="AutoShape 10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460" name="AutoShape 12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684759" y="3174750"/>
            <a:ext cx="597529" cy="461727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29631" y="5066922"/>
            <a:ext cx="5658418" cy="16386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Monitor traffic and predict traffic loads in advance</a:t>
            </a:r>
          </a:p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Detect the license plat data of speeding cars</a:t>
            </a:r>
          </a:p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Recommend better navigation routes</a:t>
            </a:r>
            <a:endParaRPr lang="zh-CN" altLang="en-US" dirty="0"/>
          </a:p>
        </p:txBody>
      </p:sp>
      <p:pic>
        <p:nvPicPr>
          <p:cNvPr id="105474" name="Picture 2" descr="Image result for traffic light license plate cap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538" y="3242609"/>
            <a:ext cx="3090798" cy="1561765"/>
          </a:xfrm>
          <a:prstGeom prst="rect">
            <a:avLst/>
          </a:prstGeom>
          <a:noFill/>
        </p:spPr>
      </p:pic>
      <p:pic>
        <p:nvPicPr>
          <p:cNvPr id="105476" name="Picture 4" descr="Image result for traffic light license plate cap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3090" y="1661664"/>
            <a:ext cx="1691331" cy="1449712"/>
          </a:xfrm>
          <a:prstGeom prst="rect">
            <a:avLst/>
          </a:prstGeom>
          <a:noFill/>
        </p:spPr>
      </p:pic>
      <p:pic>
        <p:nvPicPr>
          <p:cNvPr id="105478" name="Picture 6" descr="Image result for traffic l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378" y="1678992"/>
            <a:ext cx="1208014" cy="1454091"/>
          </a:xfrm>
          <a:prstGeom prst="rect">
            <a:avLst/>
          </a:prstGeom>
          <a:noFill/>
        </p:spPr>
      </p:pic>
      <p:pic>
        <p:nvPicPr>
          <p:cNvPr id="105480" name="Picture 8" descr="Related image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19345" y="1699020"/>
            <a:ext cx="3999966" cy="2995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886389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247051" y="739151"/>
            <a:ext cx="8168287" cy="5715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Data science – </a:t>
            </a:r>
            <a:r>
              <a:rPr lang="en-US" altLang="zh-CN" sz="3200" dirty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credit big data</a:t>
            </a: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>
          <a:xfrm>
            <a:off x="491598" y="6671210"/>
            <a:ext cx="1662112" cy="149225"/>
          </a:xfrm>
        </p:spPr>
        <p:txBody>
          <a:bodyPr/>
          <a:lstStyle/>
          <a:p>
            <a:pPr algn="ctr">
              <a:defRPr/>
            </a:pPr>
            <a:fld id="{25BCE91A-DA7A-4EB5-9FE3-E3471073E0FC}" type="slidenum">
              <a:rPr lang="en-US" altLang="zh-CN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pPr algn="ctr">
                <a:defRPr/>
              </a:pPr>
              <a:t>28</a:t>
            </a:fld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58" name="AutoShape 10" descr="Image result for aliens"/>
          <p:cNvSpPr>
            <a:spLocks noChangeAspect="1" noChangeArrowheads="1"/>
          </p:cNvSpPr>
          <p:nvPr/>
        </p:nvSpPr>
        <p:spPr bwMode="auto">
          <a:xfrm>
            <a:off x="155575" y="53002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460" name="AutoShape 12" descr="Image result for aliens"/>
          <p:cNvSpPr>
            <a:spLocks noChangeAspect="1" noChangeArrowheads="1"/>
          </p:cNvSpPr>
          <p:nvPr/>
        </p:nvSpPr>
        <p:spPr bwMode="auto">
          <a:xfrm>
            <a:off x="155575" y="53002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105337" y="3245668"/>
            <a:ext cx="597529" cy="461727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02455" y="5219322"/>
            <a:ext cx="4916042" cy="16386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Determine the amount and interest of a loan</a:t>
            </a:r>
          </a:p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Approve a credit card with better benefits</a:t>
            </a:r>
          </a:p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Rent an apartment or even get a decent job</a:t>
            </a:r>
            <a:endParaRPr lang="zh-CN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876" y="1628366"/>
            <a:ext cx="2122982" cy="117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" name="Picture 4" descr="Image result for money bag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7425" y="2897635"/>
            <a:ext cx="1550458" cy="1162844"/>
          </a:xfrm>
          <a:prstGeom prst="rect">
            <a:avLst/>
          </a:prstGeom>
          <a:noFill/>
        </p:spPr>
      </p:pic>
      <p:pic>
        <p:nvPicPr>
          <p:cNvPr id="106504" name="Picture 8" descr="Image result for credit card"/>
          <p:cNvPicPr>
            <a:picLocks noChangeAspect="1" noChangeArrowheads="1" noCrop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0020" y="3588685"/>
            <a:ext cx="2696266" cy="2022200"/>
          </a:xfrm>
          <a:prstGeom prst="rect">
            <a:avLst/>
          </a:prstGeom>
          <a:noFill/>
        </p:spPr>
      </p:pic>
      <p:pic>
        <p:nvPicPr>
          <p:cNvPr id="106506" name="Picture 10" descr="Related im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5663" y="1707710"/>
            <a:ext cx="1779912" cy="1112445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6910804" y="2841455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0.1% or 10.1%</a:t>
            </a:r>
            <a:endParaRPr lang="zh-CN" altLang="en-US" dirty="0"/>
          </a:p>
        </p:txBody>
      </p:sp>
      <p:pic>
        <p:nvPicPr>
          <p:cNvPr id="106508" name="Picture 12" descr="Image result for credit card platinum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32240" y="3299988"/>
            <a:ext cx="4273235" cy="1602463"/>
          </a:xfrm>
          <a:prstGeom prst="rect">
            <a:avLst/>
          </a:prstGeom>
          <a:noFill/>
        </p:spPr>
      </p:pic>
      <p:pic>
        <p:nvPicPr>
          <p:cNvPr id="106510" name="Picture 14" descr="Image result for car loan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6014" y="2112491"/>
            <a:ext cx="1466014" cy="716718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4664036" y="2885213"/>
            <a:ext cx="140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3.0% or 5.8%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69935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247051" y="739151"/>
            <a:ext cx="8168287" cy="5715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Data science – </a:t>
            </a:r>
            <a:r>
              <a:rPr lang="en-US" altLang="zh-CN" sz="3200" dirty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biomedical big data</a:t>
            </a: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>
          <a:xfrm>
            <a:off x="491598" y="6671210"/>
            <a:ext cx="1662112" cy="149225"/>
          </a:xfrm>
        </p:spPr>
        <p:txBody>
          <a:bodyPr/>
          <a:lstStyle/>
          <a:p>
            <a:pPr algn="ctr">
              <a:defRPr/>
            </a:pPr>
            <a:fld id="{25BCE91A-DA7A-4EB5-9FE3-E3471073E0FC}" type="slidenum">
              <a:rPr lang="en-US" altLang="zh-CN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pPr algn="ctr">
                <a:defRPr/>
              </a:pPr>
              <a:t>29</a:t>
            </a:fld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58" name="AutoShape 10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460" name="AutoShape 12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105337" y="3245668"/>
            <a:ext cx="597529" cy="461727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81667" y="5143122"/>
            <a:ext cx="6644164" cy="16386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Determine disease lesion sites, best treatments, and personal disease risks, etc.</a:t>
            </a:r>
          </a:p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Detect personal talents</a:t>
            </a:r>
          </a:p>
          <a:p>
            <a:pPr marL="227013" indent="-227013">
              <a:buFont typeface="Wingdings" pitchFamily="2" charset="2"/>
              <a:buChar char="l"/>
            </a:pPr>
            <a:endParaRPr lang="en-US" altLang="zh-CN" dirty="0"/>
          </a:p>
          <a:p>
            <a:pPr marL="227013" indent="-227013">
              <a:buFont typeface="Wingdings" pitchFamily="2" charset="2"/>
              <a:buChar char="l"/>
            </a:pPr>
            <a:endParaRPr lang="en-US" altLang="zh-CN" dirty="0"/>
          </a:p>
          <a:p>
            <a:pPr marL="227013" indent="-227013"/>
            <a:r>
              <a:rPr lang="en-US" altLang="zh-CN" dirty="0"/>
              <a:t>Well, a possibility needs to be achieved by </a:t>
            </a:r>
            <a:r>
              <a:rPr lang="en-US" altLang="zh-CN" b="1" dirty="0">
                <a:solidFill>
                  <a:srgbClr val="FF0000"/>
                </a:solidFill>
              </a:rPr>
              <a:t>hard working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107522" name="Picture 2" descr="Related image"/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2963" y="1824274"/>
            <a:ext cx="1120365" cy="814811"/>
          </a:xfrm>
          <a:prstGeom prst="rect">
            <a:avLst/>
          </a:prstGeom>
          <a:noFill/>
        </p:spPr>
      </p:pic>
      <p:pic>
        <p:nvPicPr>
          <p:cNvPr id="107524" name="Picture 4" descr="Related image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5549" y="1674891"/>
            <a:ext cx="1030366" cy="1030366"/>
          </a:xfrm>
          <a:prstGeom prst="rect">
            <a:avLst/>
          </a:prstGeom>
          <a:noFill/>
        </p:spPr>
      </p:pic>
      <p:sp>
        <p:nvSpPr>
          <p:cNvPr id="19" name="右箭头 18"/>
          <p:cNvSpPr/>
          <p:nvPr/>
        </p:nvSpPr>
        <p:spPr>
          <a:xfrm>
            <a:off x="1121119" y="1958567"/>
            <a:ext cx="597529" cy="461727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7528" name="Picture 8" descr="Related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7667" y="1583102"/>
            <a:ext cx="2336800" cy="1754433"/>
          </a:xfrm>
          <a:prstGeom prst="rect">
            <a:avLst/>
          </a:prstGeom>
          <a:noFill/>
        </p:spPr>
      </p:pic>
      <p:pic>
        <p:nvPicPr>
          <p:cNvPr id="107530" name="Picture 10" descr="Image result for MRI strok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62376" y="1787222"/>
            <a:ext cx="1287748" cy="1312753"/>
          </a:xfrm>
          <a:prstGeom prst="rect">
            <a:avLst/>
          </a:prstGeom>
          <a:noFill/>
        </p:spPr>
      </p:pic>
      <p:pic>
        <p:nvPicPr>
          <p:cNvPr id="107532" name="Picture 12" descr="Related image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248" y="3053296"/>
            <a:ext cx="2151686" cy="1613765"/>
          </a:xfrm>
          <a:prstGeom prst="rect">
            <a:avLst/>
          </a:prstGeom>
          <a:noFill/>
        </p:spPr>
      </p:pic>
      <p:sp>
        <p:nvSpPr>
          <p:cNvPr id="107534" name="AutoShape 14" descr="Image result for medic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536" name="AutoShape 16" descr="Image result for medic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538" name="AutoShape 18" descr="Image result for medic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7540" name="Picture 20" descr="Image resul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83177" y="1782668"/>
            <a:ext cx="1114423" cy="1313281"/>
          </a:xfrm>
          <a:prstGeom prst="rect">
            <a:avLst/>
          </a:prstGeom>
          <a:noFill/>
        </p:spPr>
      </p:pic>
      <p:pic>
        <p:nvPicPr>
          <p:cNvPr id="107542" name="Picture 22" descr="Image result for swimme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4220634" y="3557223"/>
            <a:ext cx="1824566" cy="1148981"/>
          </a:xfrm>
          <a:prstGeom prst="rect">
            <a:avLst/>
          </a:prstGeom>
          <a:noFill/>
        </p:spPr>
      </p:pic>
      <p:pic>
        <p:nvPicPr>
          <p:cNvPr id="107544" name="Picture 24" descr="Image result for programmer gir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36325" y="3506055"/>
            <a:ext cx="1200142" cy="128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570377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Who takes this course –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旁听</a:t>
            </a:r>
            <a:br>
              <a:rPr lang="en-US" altLang="zh-CN" b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2022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68F86-D616-40E0-B388-5F222EC1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72" y="1825180"/>
            <a:ext cx="4218856" cy="46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247051" y="723911"/>
            <a:ext cx="8168287" cy="5715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Data science – </a:t>
            </a:r>
            <a:r>
              <a:rPr lang="en-US" altLang="zh-CN" sz="3200" dirty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entertainment big data</a:t>
            </a: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>
          <a:xfrm>
            <a:off x="491598" y="6671210"/>
            <a:ext cx="1662112" cy="149225"/>
          </a:xfrm>
        </p:spPr>
        <p:txBody>
          <a:bodyPr/>
          <a:lstStyle/>
          <a:p>
            <a:pPr algn="ctr">
              <a:defRPr/>
            </a:pPr>
            <a:fld id="{25BCE91A-DA7A-4EB5-9FE3-E3471073E0FC}" type="slidenum">
              <a:rPr lang="en-US" altLang="zh-CN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pPr algn="ctr">
                <a:defRPr/>
              </a:pPr>
              <a:t>30</a:t>
            </a:fld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58" name="AutoShape 10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460" name="AutoShape 12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27949" y="5143122"/>
            <a:ext cx="4290640" cy="16386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Predict audience interests</a:t>
            </a:r>
          </a:p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Effective ad targeting</a:t>
            </a:r>
          </a:p>
          <a:p>
            <a:pPr marL="227013" indent="-227013">
              <a:buFont typeface="Wingdings" pitchFamily="2" charset="2"/>
              <a:buChar char="l"/>
            </a:pPr>
            <a:r>
              <a:rPr lang="en-US" altLang="zh-CN" dirty="0"/>
              <a:t>Predicting gait popularity</a:t>
            </a:r>
            <a:endParaRPr lang="zh-CN" altLang="en-US" dirty="0"/>
          </a:p>
        </p:txBody>
      </p:sp>
      <p:sp>
        <p:nvSpPr>
          <p:cNvPr id="107534" name="AutoShape 14" descr="Image result for medic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536" name="AutoShape 16" descr="Image result for medic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538" name="AutoShape 18" descr="Image result for medic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299C5A-4E67-45A3-91E9-9A52BA2C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05" y="1722452"/>
            <a:ext cx="1349348" cy="1229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29B570-9B0F-4F0F-88A8-85FB96DD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7" y="3172545"/>
            <a:ext cx="1127324" cy="1225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0D2FE9-CBE0-4FED-A9D3-ABAA97085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822"/>
          <a:stretch/>
        </p:blipFill>
        <p:spPr>
          <a:xfrm>
            <a:off x="2070364" y="1723463"/>
            <a:ext cx="4848225" cy="2218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1D14F-0D42-4B4C-B472-1EAD12F77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112" y="2077861"/>
            <a:ext cx="1499208" cy="177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2127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9066FB-937F-432C-B981-D5C5643E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89" y="5095964"/>
            <a:ext cx="5334000" cy="124139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6545C-DC70-4EB1-BC0C-6263D76FC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554" y="2541579"/>
            <a:ext cx="5261919" cy="145764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8D946-3952-4774-8EFA-437AEBB01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36" y="4706265"/>
            <a:ext cx="5181829" cy="128144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C5E4E6-FFDA-4393-AB52-9B0EA519D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962" y="4346974"/>
            <a:ext cx="4909523" cy="118533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50F7A-9615-4A15-BD0F-DA6E9AD0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523400"/>
            <a:ext cx="5253910" cy="127343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14D36-8D6C-4371-8C90-5FBC4991A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050328"/>
            <a:ext cx="4957577" cy="128144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B7C1B-DC6D-432B-85A6-5A2C593A7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20" y="1594543"/>
            <a:ext cx="5414090" cy="127343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247051" y="723911"/>
            <a:ext cx="8168287" cy="5715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You are the next undergrad that I’m proud of!</a:t>
            </a:r>
            <a:endParaRPr lang="en-US" altLang="zh-CN" sz="3200" dirty="0">
              <a:solidFill>
                <a:srgbClr val="FF0000"/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>
          <a:xfrm>
            <a:off x="491598" y="6671210"/>
            <a:ext cx="1662112" cy="149225"/>
          </a:xfrm>
        </p:spPr>
        <p:txBody>
          <a:bodyPr/>
          <a:lstStyle/>
          <a:p>
            <a:pPr algn="ctr">
              <a:defRPr/>
            </a:pPr>
            <a:fld id="{25BCE91A-DA7A-4EB5-9FE3-E3471073E0FC}" type="slidenum">
              <a:rPr lang="en-US" altLang="zh-CN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pPr algn="ctr">
                <a:defRPr/>
              </a:pPr>
              <a:t>31</a:t>
            </a:fld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58" name="AutoShape 10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460" name="AutoShape 12" descr="Image result for alie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534" name="AutoShape 14" descr="Image result for medic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536" name="AutoShape 16" descr="Image result for medic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538" name="AutoShape 18" descr="Image result for medic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62397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Team project requirements</a:t>
            </a:r>
            <a:endParaRPr lang="zh-CN" alt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Fengfeng Zhou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Email: FengfengZhou@gmail.com or ffzhou@jlu.edu.cn</a:t>
            </a:r>
          </a:p>
          <a:p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HILab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JLU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Web: http://healthinformaticslab.org/ffzhou/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Homework 7 – pipeline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Combine your Python scripts of the previous homework into a pipeline, with the following requirements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One main interface script with all the functional modules integrated, all parameters in one config file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Report all the results as output files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A manual document</a:t>
            </a:r>
          </a:p>
          <a:p>
            <a:pPr marL="0" indent="0" algn="just"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Remember to project an example data file! So that I can run the script directly.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71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Homework 7 – pipeline (1)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One main interface script with all the functional modules integrated, all parameters in one config file with the command line:</a:t>
            </a:r>
          </a:p>
          <a:p>
            <a:pPr algn="just"/>
            <a:endParaRPr lang="en-US" altLang="zh-CN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637476-17FA-4962-844E-A221494F551C}"/>
              </a:ext>
            </a:extLst>
          </p:cNvPr>
          <p:cNvSpPr txBox="1"/>
          <p:nvPr/>
        </p:nvSpPr>
        <p:spPr>
          <a:xfrm>
            <a:off x="2590800" y="3674487"/>
            <a:ext cx="36576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Configuration for a binary classification project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Team leader: XXX (student number)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Team member: YYY (student number)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Contact: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TeamLeader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-Email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Date: 2020-05-08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DataMatrix.csv</a:t>
            </a:r>
          </a:p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OutputDir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output-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config for t-test</a:t>
            </a:r>
          </a:p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MaxFeature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Dot-plot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DP-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ImageFormat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JPG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DP-DOI: 300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DP-Output: Hello1.jpg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6BE9D9-A645-47E7-802C-91A0BE75ECEC}"/>
              </a:ext>
            </a:extLst>
          </p:cNvPr>
          <p:cNvSpPr txBox="1"/>
          <p:nvPr/>
        </p:nvSpPr>
        <p:spPr>
          <a:xfrm>
            <a:off x="1295400" y="32004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python ./pipeBinClass.py 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pbc.conf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236200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Homework 7 – pipeline (2)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Report all the results as output files (in the output directory “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”)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Features ranked by t-test in a text file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Dot-plot image files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Histogram image files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03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Homework 7 – pipeline (3)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A manual document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Describe the syntax of the configuration file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Describe the output data files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28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Homework 8 – team project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Documents of the team project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PPT (with all members’ names, student numbers, who is the team leader)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The pipeline and configuration file used to generate this PPT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Data file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9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course equips you with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Python programming skills on machine learning;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Skills of how to do a research project on a biomedical big data;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Knowledge of how to write a scientific paper;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altLang="zh-CN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3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course encourages you to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Ask novel questions (or sometimes naïve ones);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Organize an interdisciplinary team and communicate with your team members from different majors;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Lead an team and motivate your team members;</a:t>
            </a:r>
          </a:p>
          <a:p>
            <a:pPr algn="just"/>
            <a:endParaRPr lang="en-US" altLang="zh-CN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Scoring rules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40%: regular tests (coding, raising questions, etc)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60%: team project (making your question, solving and presenting your solution for 15 min, etc)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Team size: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 max</a:t>
            </a:r>
          </a:p>
          <a:p>
            <a:pPr algn="just"/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20% extra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: proving you are better than the existing literature.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Simple version: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  <a:sym typeface="Symbol"/>
              </a:rPr>
              <a:t>McTwo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, bonus version: TCGA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(+10%)</a:t>
            </a:r>
          </a:p>
          <a:p>
            <a:pPr algn="just"/>
            <a:endParaRPr lang="en-US" altLang="zh-CN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algn="just"/>
            <a:r>
              <a:rPr lang="en-US" altLang="zh-CN" dirty="0" err="1">
                <a:latin typeface="Times New Roman" pitchFamily="18" charset="0"/>
                <a:cs typeface="Times New Roman" pitchFamily="18" charset="0"/>
                <a:sym typeface="Symbol"/>
              </a:rPr>
              <a:t>HILab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 bonus: I’ll help the top 3 teams expand their work into SCI journal articles, if you are interested.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Scoring rules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Email: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ffzhou@jlu.edu.cn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Papers at 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http://www.ncbi.nlm.nih.gov/pubmed/</a:t>
            </a:r>
          </a:p>
          <a:p>
            <a:pPr algn="just"/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Coding Q&amp;A: https://stackoverflow.com/questions</a:t>
            </a:r>
          </a:p>
          <a:p>
            <a:pPr algn="just"/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Online doc like </a:t>
            </a:r>
          </a:p>
          <a:p>
            <a:pPr lvl="1" algn="just"/>
            <a:r>
              <a:rPr lang="en-US" altLang="zh-CN" sz="26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https://github.com/search?q=python</a:t>
            </a:r>
          </a:p>
          <a:p>
            <a:pPr algn="just"/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No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plagiarism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! </a:t>
            </a:r>
            <a:endParaRPr lang="en-US" altLang="zh-CN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Communication courtesy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Subject logo: [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JLU-HI202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] [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student #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Email: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Name, student #, test #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Your solution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Always “reply” the email (copying the previous emails in the bottom).</a:t>
            </a:r>
          </a:p>
          <a:p>
            <a:pPr algn="just"/>
            <a:endParaRPr lang="en-US" altLang="zh-CN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algn="just"/>
            <a:endParaRPr lang="en-US" altLang="zh-CN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algn="just"/>
            <a:endParaRPr lang="en-US" altLang="zh-CN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9117FC-1268-4E20-A894-D6B3544BEFE8}"/>
              </a:ext>
            </a:extLst>
          </p:cNvPr>
          <p:cNvSpPr/>
          <p:nvPr/>
        </p:nvSpPr>
        <p:spPr>
          <a:xfrm>
            <a:off x="1524000" y="4800600"/>
            <a:ext cx="6341801" cy="1477328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zh-CN" altLang="en-US" b="1" dirty="0">
                <a:solidFill>
                  <a:srgbClr val="FF0000"/>
                </a:solidFill>
              </a:rPr>
              <a:t>多位同学发作业到我的另一个邮箱了！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FF0000"/>
                </a:solidFill>
              </a:rPr>
              <a:t>JLU_HI2019T</a:t>
            </a:r>
          </a:p>
          <a:p>
            <a:pPr marL="342900" indent="-342900">
              <a:buAutoNum type="arabicParenR"/>
            </a:pPr>
            <a:r>
              <a:rPr lang="en-US" altLang="zh-CN" b="1" dirty="0">
                <a:solidFill>
                  <a:srgbClr val="FF0000"/>
                </a:solidFill>
              </a:rPr>
              <a:t>JLU HI2019T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FF0000"/>
                </a:solidFill>
              </a:rPr>
              <a:t>JLU-HI2019</a:t>
            </a:r>
          </a:p>
          <a:p>
            <a:pPr marL="342900" indent="-342900">
              <a:buAutoNum type="arabicParenR"/>
            </a:pPr>
            <a:r>
              <a:rPr lang="zh-CN" altLang="en-US" b="1" dirty="0">
                <a:solidFill>
                  <a:srgbClr val="FF0000"/>
                </a:solidFill>
              </a:rPr>
              <a:t>部分同学“坚持不懈”的直到学期结束还在犯同样的错误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Communication courtesy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20085"/>
            <a:ext cx="8229600" cy="4434840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Code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Data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Readme</a:t>
            </a:r>
          </a:p>
          <a:p>
            <a:pPr algn="just"/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/>
              </a:rPr>
              <a:t>Captured screen of your result window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69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t"/>
      <a:lstStyle>
        <a:defPPr algn="ctr">
          <a:defRPr b="1" dirty="0"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14007</TotalTime>
  <Words>1420</Words>
  <Application>Microsoft Office PowerPoint</Application>
  <PresentationFormat>On-screen Show (4:3)</PresentationFormat>
  <Paragraphs>287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Constantia</vt:lpstr>
      <vt:lpstr>Times New Roman</vt:lpstr>
      <vt:lpstr>Wingdings</vt:lpstr>
      <vt:lpstr>Wingdings 2</vt:lpstr>
      <vt:lpstr>流畅</vt:lpstr>
      <vt:lpstr>Machine Learning in Python: Programming questions</vt:lpstr>
      <vt:lpstr>Who takes this course – 选修 2022</vt:lpstr>
      <vt:lpstr>Who takes this course – 旁听 2022</vt:lpstr>
      <vt:lpstr>This course equips you with</vt:lpstr>
      <vt:lpstr>This course encourages you to</vt:lpstr>
      <vt:lpstr>Scoring rules</vt:lpstr>
      <vt:lpstr>Scoring rules</vt:lpstr>
      <vt:lpstr>Communication courtesy</vt:lpstr>
      <vt:lpstr>Communication courtesy</vt:lpstr>
      <vt:lpstr>Course data</vt:lpstr>
      <vt:lpstr>Course data</vt:lpstr>
      <vt:lpstr>Course data</vt:lpstr>
      <vt:lpstr>Question 1</vt:lpstr>
      <vt:lpstr>Question 2</vt:lpstr>
      <vt:lpstr>Question 3</vt:lpstr>
      <vt:lpstr>Question 4</vt:lpstr>
      <vt:lpstr>Question 5</vt:lpstr>
      <vt:lpstr>Question 6</vt:lpstr>
      <vt:lpstr>Question bonus</vt:lpstr>
      <vt:lpstr>Question bonus</vt:lpstr>
      <vt:lpstr>Question bonus</vt:lpstr>
      <vt:lpstr>Question 7</vt:lpstr>
      <vt:lpstr>Question 8</vt:lpstr>
      <vt:lpstr>What you can do after this course</vt:lpstr>
      <vt:lpstr>Data science – financial big data</vt:lpstr>
      <vt:lpstr>Data science – marketing big data</vt:lpstr>
      <vt:lpstr>Data science – traffic big data</vt:lpstr>
      <vt:lpstr>Data science – credit big data</vt:lpstr>
      <vt:lpstr>Data science – biomedical big data</vt:lpstr>
      <vt:lpstr>Data science – entertainment big data</vt:lpstr>
      <vt:lpstr>You are the next undergrad that I’m proud of!</vt:lpstr>
      <vt:lpstr>Team project requirements</vt:lpstr>
      <vt:lpstr>Homework 7 – pipeline</vt:lpstr>
      <vt:lpstr>Homework 7 – pipeline (1)</vt:lpstr>
      <vt:lpstr>Homework 7 – pipeline (2)</vt:lpstr>
      <vt:lpstr>Homework 7 – pipeline (3)</vt:lpstr>
      <vt:lpstr>Homework 8 – team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ffzhou</dc:creator>
  <cp:lastModifiedBy>Administrator</cp:lastModifiedBy>
  <cp:revision>769</cp:revision>
  <dcterms:created xsi:type="dcterms:W3CDTF">2006-08-16T00:00:00Z</dcterms:created>
  <dcterms:modified xsi:type="dcterms:W3CDTF">2023-02-28T16:13:38Z</dcterms:modified>
</cp:coreProperties>
</file>